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1" d="100"/>
          <a:sy n="41" d="100"/>
        </p:scale>
        <p:origin x="75" y="2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/>
              <a:t>Top 5 Category Popularity Score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'top 5  category '!$B$1</c:f>
              <c:strCache>
                <c:ptCount val="1"/>
                <c:pt idx="0">
                  <c:v>Popularity Score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'top 5  category 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 category 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16-43CF-8D5E-DA8DC5BAA3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3047072"/>
        <c:axId val="643049592"/>
      </c:barChart>
      <c:catAx>
        <c:axId val="64304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3600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049592"/>
        <c:crosses val="autoZero"/>
        <c:auto val="1"/>
        <c:lblAlgn val="ctr"/>
        <c:lblOffset val="100"/>
        <c:noMultiLvlLbl val="0"/>
      </c:catAx>
      <c:valAx>
        <c:axId val="64304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3600" dirty="0"/>
                  <a:t>Popularity Score</a:t>
                </a:r>
              </a:p>
            </c:rich>
          </c:tx>
          <c:layout>
            <c:manualLayout>
              <c:xMode val="edge"/>
              <c:yMode val="edge"/>
              <c:x val="7.7972703567657934E-3"/>
              <c:y val="0.214114828496631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04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Percentage Popularity Score of top 5 category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 category '!$B$1</c:f>
              <c:strCache>
                <c:ptCount val="1"/>
                <c:pt idx="0">
                  <c:v>Popularity Score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0B6-46DC-80DF-5D6306D64D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0B6-46DC-80DF-5D6306D64D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0B6-46DC-80DF-5D6306D64DE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0B6-46DC-80DF-5D6306D64DE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0B6-46DC-80DF-5D6306D64D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 category 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 category 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0B6-46DC-80DF-5D6306D64DE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8127025" cy="569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DATA ANALYSIS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AND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VISUALIZATION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049001" y="1580430"/>
            <a:ext cx="6210300" cy="8183522"/>
            <a:chOff x="-710443" y="-47625"/>
            <a:chExt cx="8280400" cy="10911366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710443" y="-47625"/>
              <a:ext cx="8280400" cy="10911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4000" spc="-21" dirty="0">
                  <a:solidFill>
                    <a:srgbClr val="000000"/>
                  </a:solidFill>
                </a:rPr>
                <a:t>Analysis</a:t>
              </a: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The most popular category of content is the Animal  Category followed by the science. This shows actual and factual content are more </a:t>
              </a:r>
              <a:r>
                <a:rPr lang="en-US" sz="2800" spc="-21" dirty="0" err="1">
                  <a:solidFill>
                    <a:srgbClr val="000000"/>
                  </a:solidFill>
                </a:rPr>
                <a:t>favoured</a:t>
              </a:r>
              <a:r>
                <a:rPr lang="en-US" sz="2800" spc="-21" dirty="0">
                  <a:solidFill>
                    <a:srgbClr val="000000"/>
                  </a:solidFill>
                </a:rPr>
                <a:t>  by users  of social Buzz </a:t>
              </a:r>
            </a:p>
            <a:p>
              <a:pPr>
                <a:lnSpc>
                  <a:spcPts val="2940"/>
                </a:lnSpc>
              </a:pPr>
              <a:endParaRPr lang="en-US" sz="2000" spc="-21" dirty="0">
                <a:solidFill>
                  <a:srgbClr val="000000"/>
                </a:solidFill>
              </a:endParaRPr>
            </a:p>
            <a:p>
              <a:pPr>
                <a:lnSpc>
                  <a:spcPts val="2940"/>
                </a:lnSpc>
              </a:pPr>
              <a:r>
                <a:rPr lang="en-US" sz="4000" spc="-21" dirty="0">
                  <a:solidFill>
                    <a:srgbClr val="000000"/>
                  </a:solidFill>
                </a:rPr>
                <a:t>Insight </a:t>
              </a: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Another major category of interest is healthy eating which is one of the top 5 category. To improve user management, The Company Social Buzz could develop and collaborate with healthy-eating brands.</a:t>
              </a:r>
            </a:p>
            <a:p>
              <a:pPr>
                <a:lnSpc>
                  <a:spcPts val="2940"/>
                </a:lnSpc>
              </a:pPr>
              <a:endParaRPr lang="en-US" sz="2800" spc="-21" dirty="0">
                <a:solidFill>
                  <a:srgbClr val="000000"/>
                </a:solidFill>
              </a:endParaRP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Recommendation </a:t>
              </a: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This impromptu analysis is insightful. It is now time to put this study into large-scale production so that you can understand your business in real time. We can walk you through this</a:t>
              </a:r>
            </a:p>
            <a:p>
              <a:pPr>
                <a:lnSpc>
                  <a:spcPts val="2940"/>
                </a:lnSpc>
              </a:pPr>
              <a:endParaRPr lang="en-US" sz="2800" spc="-21" dirty="0">
                <a:solidFill>
                  <a:srgbClr val="000000"/>
                </a:solidFill>
              </a:endParaRPr>
            </a:p>
            <a:p>
              <a:pPr>
                <a:lnSpc>
                  <a:spcPts val="2940"/>
                </a:lnSpc>
              </a:pPr>
              <a:endParaRPr lang="en-US" sz="2800" spc="-21" dirty="0">
                <a:solidFill>
                  <a:srgbClr val="000000"/>
                </a:solidFill>
              </a:endParaRPr>
            </a:p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 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40717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			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r>
              <a:rPr lang="en-US" dirty="0"/>
              <a:t>				</a:t>
            </a:r>
            <a:r>
              <a:rPr lang="en-US" sz="2400" dirty="0"/>
              <a:t>Social Buzz , a large social conglomerate emphasizes on contents 			 on contents and reactions from anonymous users.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			 The expertise of Accenture is required by Social Buzz to </a:t>
            </a:r>
            <a:r>
              <a:rPr lang="en-US" sz="2400" dirty="0" err="1"/>
              <a:t>ove</a:t>
            </a:r>
            <a:r>
              <a:rPr lang="en-US" sz="2400" dirty="0"/>
              <a:t>				 oversee a three-month project focusing on the following tasks                       		  tasks:</a:t>
            </a:r>
          </a:p>
          <a:p>
            <a:pPr marL="4000500" lvl="8" indent="-342900">
              <a:buFont typeface="Arial" panose="020B0604020202020204" pitchFamily="34" charset="0"/>
              <a:buChar char="•"/>
            </a:pPr>
            <a:r>
              <a:rPr lang="en-US" sz="2400" dirty="0"/>
              <a:t>Audit of Social Buzz’s big data practice </a:t>
            </a:r>
          </a:p>
          <a:p>
            <a:pPr marL="4000500" lvl="8" indent="-342900">
              <a:buFont typeface="Arial" panose="020B0604020202020204" pitchFamily="34" charset="0"/>
              <a:buChar char="•"/>
            </a:pPr>
            <a:r>
              <a:rPr lang="en-US" sz="2400" dirty="0"/>
              <a:t>Recommendations for a successful IPO</a:t>
            </a:r>
          </a:p>
          <a:p>
            <a:pPr marL="4000500" lvl="8" indent="-342900">
              <a:buFont typeface="Arial" panose="020B0604020202020204" pitchFamily="34" charset="0"/>
              <a:buChar char="•"/>
            </a:pPr>
            <a:r>
              <a:rPr lang="en-US" sz="2400" dirty="0"/>
              <a:t>Analysis that highlight top 5 content categories with </a:t>
            </a:r>
            <a:r>
              <a:rPr lang="en-US" sz="2400"/>
              <a:t>aggregate popularity</a:t>
            </a:r>
            <a:endParaRPr lang="en-US" sz="2400" dirty="0"/>
          </a:p>
          <a:p>
            <a:r>
              <a:rPr lang="en-US" sz="2400" dirty="0"/>
              <a:t>				</a:t>
            </a:r>
          </a:p>
          <a:p>
            <a:r>
              <a:rPr lang="en-US" sz="2400" dirty="0"/>
              <a:t>				</a:t>
            </a:r>
          </a:p>
          <a:p>
            <a:r>
              <a:rPr lang="en-US" sz="2400" dirty="0"/>
              <a:t>				 </a:t>
            </a:r>
            <a:endParaRPr lang="en-GB" sz="24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D9FDD2-FD73-D0BF-D832-AE1DE54B5644}"/>
              </a:ext>
            </a:extLst>
          </p:cNvPr>
          <p:cNvSpPr txBox="1"/>
          <p:nvPr/>
        </p:nvSpPr>
        <p:spPr>
          <a:xfrm>
            <a:off x="2612537" y="5722051"/>
            <a:ext cx="6605525" cy="29238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Highly Unstructured Data with over 100, 0000 pieces of content per day 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Analysis on most popular content category</a:t>
            </a:r>
          </a:p>
          <a:p>
            <a:endParaRPr lang="en-GB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6987622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88442" y="6947416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95901" y="1150281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639" y="106987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10EE83-A170-ECBC-A023-40B976356148}"/>
              </a:ext>
            </a:extLst>
          </p:cNvPr>
          <p:cNvSpPr txBox="1"/>
          <p:nvPr/>
        </p:nvSpPr>
        <p:spPr>
          <a:xfrm>
            <a:off x="14614131" y="1640861"/>
            <a:ext cx="26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Fleming </a:t>
            </a:r>
          </a:p>
          <a:p>
            <a:r>
              <a:rPr lang="en-US" dirty="0"/>
              <a:t>Chief Technical Architect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F25723-2136-A788-6CA1-DBAD6556B24E}"/>
              </a:ext>
            </a:extLst>
          </p:cNvPr>
          <p:cNvSpPr txBox="1"/>
          <p:nvPr/>
        </p:nvSpPr>
        <p:spPr>
          <a:xfrm>
            <a:off x="14583858" y="4721258"/>
            <a:ext cx="195154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Marcus </a:t>
            </a:r>
            <a:r>
              <a:rPr lang="en-US" dirty="0" err="1"/>
              <a:t>Rompton</a:t>
            </a:r>
            <a:endParaRPr lang="en-US" dirty="0"/>
          </a:p>
          <a:p>
            <a:r>
              <a:rPr lang="en-US" dirty="0"/>
              <a:t>Senior Principle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C33C0E-6266-9658-A7B1-89FF77F34A0D}"/>
              </a:ext>
            </a:extLst>
          </p:cNvPr>
          <p:cNvSpPr txBox="1"/>
          <p:nvPr/>
        </p:nvSpPr>
        <p:spPr>
          <a:xfrm>
            <a:off x="14859000" y="753640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Myself 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43890F-D2C3-A1C9-9F30-317916EF46DE}"/>
              </a:ext>
            </a:extLst>
          </p:cNvPr>
          <p:cNvSpPr txBox="1"/>
          <p:nvPr/>
        </p:nvSpPr>
        <p:spPr>
          <a:xfrm>
            <a:off x="3912739" y="1393083"/>
            <a:ext cx="395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Brief</a:t>
            </a:r>
            <a:endParaRPr lang="en-GB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B3A84-8EFD-132D-7DFF-0EBDD7FAB86C}"/>
              </a:ext>
            </a:extLst>
          </p:cNvPr>
          <p:cNvSpPr txBox="1"/>
          <p:nvPr/>
        </p:nvSpPr>
        <p:spPr>
          <a:xfrm>
            <a:off x="5764133" y="2879510"/>
            <a:ext cx="342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 Modelling</a:t>
            </a:r>
            <a:endParaRPr lang="en-GB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67F83C-D553-D87B-47A1-E4134FFD5967}"/>
              </a:ext>
            </a:extLst>
          </p:cNvPr>
          <p:cNvSpPr txBox="1"/>
          <p:nvPr/>
        </p:nvSpPr>
        <p:spPr>
          <a:xfrm>
            <a:off x="7552077" y="4462414"/>
            <a:ext cx="324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Cleaning </a:t>
            </a:r>
            <a:endParaRPr lang="en-GB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B0250-09BF-2FB5-A49A-C222C40CF4CD}"/>
              </a:ext>
            </a:extLst>
          </p:cNvPr>
          <p:cNvSpPr txBox="1"/>
          <p:nvPr/>
        </p:nvSpPr>
        <p:spPr>
          <a:xfrm>
            <a:off x="9224888" y="5919231"/>
            <a:ext cx="324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Analysis</a:t>
            </a:r>
            <a:endParaRPr lang="en-GB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769352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D3F17-10BF-15B6-BAB3-B0ADC163D171}"/>
              </a:ext>
            </a:extLst>
          </p:cNvPr>
          <p:cNvSpPr txBox="1"/>
          <p:nvPr/>
        </p:nvSpPr>
        <p:spPr>
          <a:xfrm>
            <a:off x="1583275" y="2400300"/>
            <a:ext cx="46361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UNIQUE CATEGORIES </a:t>
            </a:r>
          </a:p>
          <a:p>
            <a:endParaRPr lang="en-US" sz="3200" dirty="0"/>
          </a:p>
          <a:p>
            <a:endParaRPr lang="en-GB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C7F62-A27F-AE43-13CF-A1953ECC9F93}"/>
              </a:ext>
            </a:extLst>
          </p:cNvPr>
          <p:cNvSpPr txBox="1"/>
          <p:nvPr/>
        </p:nvSpPr>
        <p:spPr>
          <a:xfrm>
            <a:off x="2325583" y="4581928"/>
            <a:ext cx="1575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16</a:t>
            </a:r>
            <a:endParaRPr lang="en-GB" sz="60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96EB8-5F89-0A8E-A175-E484F58BFF3A}"/>
              </a:ext>
            </a:extLst>
          </p:cNvPr>
          <p:cNvSpPr txBox="1"/>
          <p:nvPr/>
        </p:nvSpPr>
        <p:spPr>
          <a:xfrm>
            <a:off x="7391400" y="25527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REACTIONS FOR MOST POPULAR CATEGORY(ANIMAL)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03ABE-46E4-3D41-0DBF-1CCB21678BB1}"/>
              </a:ext>
            </a:extLst>
          </p:cNvPr>
          <p:cNvSpPr txBox="1"/>
          <p:nvPr/>
        </p:nvSpPr>
        <p:spPr>
          <a:xfrm>
            <a:off x="12420600" y="2701617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MONTH WITH MOST POST 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1BCCB-155F-A781-1C02-E22FE1C1F82B}"/>
              </a:ext>
            </a:extLst>
          </p:cNvPr>
          <p:cNvSpPr txBox="1"/>
          <p:nvPr/>
        </p:nvSpPr>
        <p:spPr>
          <a:xfrm>
            <a:off x="13087839" y="4789557"/>
            <a:ext cx="3179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JANUARY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14E96-EDDF-2097-432E-D6690FEE2485}"/>
              </a:ext>
            </a:extLst>
          </p:cNvPr>
          <p:cNvSpPr txBox="1"/>
          <p:nvPr/>
        </p:nvSpPr>
        <p:spPr>
          <a:xfrm>
            <a:off x="8246364" y="4758779"/>
            <a:ext cx="1795272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1898</a:t>
            </a:r>
            <a:endParaRPr lang="en-GB" sz="4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8736B78-4074-1EBF-C68A-C9DFCAFF23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602316"/>
              </p:ext>
            </p:extLst>
          </p:nvPr>
        </p:nvGraphicFramePr>
        <p:xfrm>
          <a:off x="3851990" y="1692112"/>
          <a:ext cx="13030201" cy="681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5AB8FF3-5957-C245-2B9A-880985571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46653"/>
              </p:ext>
            </p:extLst>
          </p:nvPr>
        </p:nvGraphicFramePr>
        <p:xfrm>
          <a:off x="2724116" y="1685151"/>
          <a:ext cx="14039884" cy="636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333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Shuruke Bello</cp:lastModifiedBy>
  <cp:revision>26</cp:revision>
  <dcterms:created xsi:type="dcterms:W3CDTF">2006-08-16T00:00:00Z</dcterms:created>
  <dcterms:modified xsi:type="dcterms:W3CDTF">2023-12-11T21:38:54Z</dcterms:modified>
  <dc:identifier>DAEhDyfaYKE</dc:identifier>
</cp:coreProperties>
</file>